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7" r:id="rId2"/>
    <p:sldId id="288" r:id="rId3"/>
    <p:sldId id="267" r:id="rId4"/>
    <p:sldId id="260" r:id="rId5"/>
    <p:sldId id="268" r:id="rId6"/>
    <p:sldId id="290" r:id="rId7"/>
    <p:sldId id="265" r:id="rId8"/>
    <p:sldId id="271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95" autoAdjust="0"/>
    <p:restoredTop sz="80167" autoAdjust="0"/>
  </p:normalViewPr>
  <p:slideViewPr>
    <p:cSldViewPr snapToGrid="0" snapToObjects="1">
      <p:cViewPr varScale="1">
        <p:scale>
          <a:sx n="62" d="100"/>
          <a:sy n="62" d="100"/>
        </p:scale>
        <p:origin x="-124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60"/>
    </p:cViewPr>
  </p:outlineViewPr>
  <p:notesTextViewPr>
    <p:cViewPr>
      <p:scale>
        <a:sx n="100" d="100"/>
        <a:sy n="100" d="100"/>
      </p:scale>
      <p:origin x="0" y="12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C1F2E8-B2B0-0047-A630-5036FB7BC153}" type="datetimeFigureOut">
              <a:rPr lang="en-US" smtClean="0"/>
              <a:pPr/>
              <a:t>10/8/2017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27260C-95DC-194B-88B2-0B241DEC43B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24522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Uvod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Ovo je uvodna sesija obuke. 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okom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ove sesije 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delegati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sr-Latn-B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će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biti upoznati s instruktorima i drugim delegatima. Cilj obuke 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biće </a:t>
            </a:r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objašnjen, kao i 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nastavne</a:t>
            </a:r>
            <a:r>
              <a:rPr lang="hr-HR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metode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Instruktor može odabrati 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uvod tipa </a:t>
            </a:r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„probijanja leda” kako bi se delegati ohrabrili za uključivanje u obuku i jedni s drugima u ranoj fazi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PowerPoint (</a:t>
            </a:r>
            <a:r>
              <a:rPr lang="hr-H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ili druga vrsta prezentacije</a:t>
            </a: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Pripremljena je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PowerPoint pre</a:t>
            </a:r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enta</a:t>
            </a:r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 za ovu sesiju. Ovo je generička prezentacija koja ne uzima u obzir nacionalne probleme s kojima 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 </a:t>
            </a:r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možda potrebno 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 se</a:t>
            </a:r>
            <a:r>
              <a:rPr lang="hr-HR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pozabavi </a:t>
            </a:r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kada se ova obuka 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realizuje</a:t>
            </a:r>
            <a:r>
              <a:rPr lang="hr-HR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 nacionalnom nivou. </a:t>
            </a:r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Instruktor bi 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trebalo da proveriti </a:t>
            </a:r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 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 su </a:t>
            </a:r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podaci u ovoj prezentaciji relevantni za lokaciju 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 kojoj se realizuje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951983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 ovom 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delu se gpvpri o problemima </a:t>
            </a:r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zdravlja i 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bezbednosti. </a:t>
            </a:r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Oni se razlikuju 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</a:t>
            </a:r>
            <a:r>
              <a:rPr lang="hr-HR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zavisnosti od 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lokacije. Odgovornost </a:t>
            </a:r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instruktora 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 da </a:t>
            </a:r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 pobrine 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 tačnost podataka koji će se predstaviti</a:t>
            </a:r>
            <a:r>
              <a:rPr lang="hr-HR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delegatima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386271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Delegatima se predstavlja pozadina obuke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466175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Pojedinačni </a:t>
            </a:r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ciljevi 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 ono što bi delegati trebalo da budu u stanju da izvrše na </a:t>
            </a:r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kraju sesije. Ovi ciljevi mogu se koristiti za testiranje znanja koje su studenti stekli i kako bi se omogućilo da studenti 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procene </a:t>
            </a:r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obuku. Za ovu sesiju 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studenti će moći da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dirty="0"/>
              <a:t></a:t>
            </a:r>
            <a:r>
              <a:rPr lang="en-GB" baseline="0" dirty="0"/>
              <a:t> </a:t>
            </a:r>
            <a:r>
              <a:rPr lang="hr-HR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Raspravljaju </a:t>
            </a:r>
            <a:r>
              <a:rPr lang="hr-H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 </a:t>
            </a:r>
            <a:r>
              <a:rPr lang="hr-HR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ukupnim </a:t>
            </a:r>
            <a:r>
              <a:rPr lang="hr-H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ciljevima obuke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dirty="0"/>
              <a:t></a:t>
            </a:r>
            <a:r>
              <a:rPr lang="en-GB" baseline="0" dirty="0"/>
              <a:t> </a:t>
            </a:r>
            <a:r>
              <a:rPr lang="hr-HR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Objasne </a:t>
            </a:r>
            <a:r>
              <a:rPr lang="hr-H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zašto je ova obuka nužna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dirty="0"/>
              <a:t></a:t>
            </a:r>
            <a:r>
              <a:rPr lang="en-GB" baseline="0" dirty="0"/>
              <a:t> </a:t>
            </a:r>
            <a:r>
              <a:rPr lang="hr-HR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Navedu delove rasporeda </a:t>
            </a:r>
            <a:r>
              <a:rPr lang="hr-H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 aktivnosti obuke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dirty="0"/>
              <a:t></a:t>
            </a:r>
            <a:r>
              <a:rPr lang="en-GB" baseline="0" dirty="0"/>
              <a:t> </a:t>
            </a:r>
            <a:r>
              <a:rPr lang="hr-HR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Navedu procedure </a:t>
            </a:r>
            <a:r>
              <a:rPr lang="hr-H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 </a:t>
            </a:r>
            <a:r>
              <a:rPr lang="hr-HR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zaštitu zdravlja </a:t>
            </a:r>
            <a:r>
              <a:rPr lang="hr-H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 </a:t>
            </a:r>
            <a:r>
              <a:rPr lang="hr-HR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bezbednosti na mestu održavanja obuke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734250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12700" algn="just">
              <a:buNone/>
            </a:pPr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Ova 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obuka je neophodna </a:t>
            </a:r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zato što 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hr-HR" dirty="0" smtClean="0"/>
              <a:t>udije </a:t>
            </a:r>
            <a:r>
              <a:rPr lang="hr-HR" dirty="0"/>
              <a:t>i </a:t>
            </a:r>
            <a:r>
              <a:rPr lang="hr-HR" dirty="0" smtClean="0"/>
              <a:t>tužioci </a:t>
            </a:r>
            <a:r>
              <a:rPr lang="hr-HR" dirty="0"/>
              <a:t>igraju važnu ulogu u istrazi </a:t>
            </a:r>
            <a:r>
              <a:rPr lang="hr-HR" dirty="0" smtClean="0"/>
              <a:t>i izricanju presuda </a:t>
            </a:r>
            <a:r>
              <a:rPr lang="hr-HR" dirty="0"/>
              <a:t>pojedincima i grupama koji su </a:t>
            </a:r>
            <a:r>
              <a:rPr lang="hr-HR" dirty="0" smtClean="0"/>
              <a:t>izvršili krivična dela</a:t>
            </a:r>
            <a:r>
              <a:rPr lang="en-US" dirty="0" smtClean="0"/>
              <a:t>. </a:t>
            </a:r>
            <a:endParaRPr lang="en-US" dirty="0"/>
          </a:p>
          <a:p>
            <a:pPr marL="0" indent="12700" algn="just">
              <a:buNone/>
            </a:pPr>
            <a:r>
              <a:rPr lang="hr-HR" dirty="0"/>
              <a:t>S povećanim brojem incidenata u kojima </a:t>
            </a:r>
            <a:r>
              <a:rPr lang="hr-HR" dirty="0" smtClean="0"/>
              <a:t>krivična dela sadrže </a:t>
            </a:r>
            <a:r>
              <a:rPr lang="hr-HR" dirty="0"/>
              <a:t>element </a:t>
            </a:r>
            <a:r>
              <a:rPr lang="hr-HR" dirty="0" smtClean="0"/>
              <a:t>sajber kriminala ili elektronskih dokaza</a:t>
            </a:r>
            <a:r>
              <a:rPr lang="hr-HR" dirty="0"/>
              <a:t>, postoji potreba za tim da se </a:t>
            </a:r>
            <a:r>
              <a:rPr lang="hr-HR" dirty="0" smtClean="0"/>
              <a:t>sudije i tužioci adekvatno obuče kako </a:t>
            </a:r>
            <a:r>
              <a:rPr lang="hr-HR" dirty="0"/>
              <a:t>bi shvatili prirodu ovih </a:t>
            </a:r>
            <a:r>
              <a:rPr lang="hr-HR" dirty="0" smtClean="0"/>
              <a:t>krivičnih dela </a:t>
            </a:r>
            <a:r>
              <a:rPr lang="hr-HR" dirty="0"/>
              <a:t>i kako bi bili </a:t>
            </a:r>
            <a:r>
              <a:rPr lang="hr-HR" dirty="0" smtClean="0"/>
              <a:t>svesni </a:t>
            </a:r>
            <a:r>
              <a:rPr lang="hr-HR" dirty="0"/>
              <a:t>zakona i instrumenata za međunarodnu </a:t>
            </a:r>
            <a:r>
              <a:rPr lang="hr-HR" dirty="0" smtClean="0"/>
              <a:t>saradnju koji su dostupni </a:t>
            </a:r>
            <a:r>
              <a:rPr lang="hr-HR" dirty="0"/>
              <a:t>za upravljanje slučajevima </a:t>
            </a:r>
            <a:r>
              <a:rPr lang="hr-HR" dirty="0" smtClean="0"/>
              <a:t>sajber kriminala</a:t>
            </a:r>
            <a:r>
              <a:rPr lang="en-US" dirty="0" smtClean="0"/>
              <a:t>.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6911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/>
              <a:t>Važno je da se </a:t>
            </a:r>
            <a:r>
              <a:rPr lang="hr-HR" dirty="0" smtClean="0"/>
              <a:t>delegatima</a:t>
            </a:r>
            <a:r>
              <a:rPr lang="hr-HR" baseline="0" dirty="0" smtClean="0"/>
              <a:t> </a:t>
            </a:r>
            <a:r>
              <a:rPr lang="hr-HR" dirty="0" smtClean="0"/>
              <a:t>na </a:t>
            </a:r>
            <a:r>
              <a:rPr lang="hr-HR" dirty="0"/>
              <a:t>samom početku objasni </a:t>
            </a:r>
            <a:r>
              <a:rPr lang="hr-HR" dirty="0" smtClean="0"/>
              <a:t>ukupni </a:t>
            </a:r>
            <a:r>
              <a:rPr lang="hr-HR" dirty="0"/>
              <a:t>cilj </a:t>
            </a:r>
            <a:r>
              <a:rPr lang="hr-HR" dirty="0" smtClean="0"/>
              <a:t>obuke. </a:t>
            </a:r>
            <a:r>
              <a:rPr lang="hr-HR" dirty="0"/>
              <a:t>Ovo će ih osposobiti da </a:t>
            </a:r>
            <a:r>
              <a:rPr lang="hr-HR" dirty="0" smtClean="0"/>
              <a:t>cene razloge </a:t>
            </a:r>
            <a:r>
              <a:rPr lang="hr-HR" dirty="0"/>
              <a:t>za </a:t>
            </a:r>
            <a:r>
              <a:rPr lang="hr-HR" dirty="0" smtClean="0"/>
              <a:t>svoje </a:t>
            </a:r>
            <a:r>
              <a:rPr lang="hr-HR" dirty="0"/>
              <a:t>prisustvo. </a:t>
            </a:r>
            <a:r>
              <a:rPr lang="hr-HR" dirty="0" smtClean="0"/>
              <a:t>Ukupni </a:t>
            </a:r>
            <a:r>
              <a:rPr lang="hr-HR" dirty="0"/>
              <a:t>cilj ove obuke </a:t>
            </a:r>
            <a:r>
              <a:rPr lang="hr-HR" dirty="0" smtClean="0"/>
              <a:t>je</a:t>
            </a:r>
            <a:r>
              <a:rPr lang="en-GB" dirty="0" smtClean="0"/>
              <a:t>:</a:t>
            </a:r>
            <a:endParaRPr lang="en-GB" dirty="0"/>
          </a:p>
          <a:p>
            <a:r>
              <a:rPr lang="hr-HR" dirty="0"/>
              <a:t>Pružiti </a:t>
            </a:r>
            <a:r>
              <a:rPr lang="hr-HR" dirty="0" smtClean="0"/>
              <a:t>sudijama </a:t>
            </a:r>
            <a:r>
              <a:rPr lang="hr-HR" dirty="0"/>
              <a:t>i </a:t>
            </a:r>
            <a:r>
              <a:rPr lang="hr-HR" dirty="0" smtClean="0"/>
              <a:t>tužiocima uvodni nivo znanja </a:t>
            </a:r>
            <a:r>
              <a:rPr lang="hr-HR" dirty="0"/>
              <a:t>o </a:t>
            </a:r>
            <a:r>
              <a:rPr lang="hr-HR" dirty="0" smtClean="0"/>
              <a:t>sajber kriminalu i elektronskim </a:t>
            </a:r>
            <a:r>
              <a:rPr lang="hr-HR" dirty="0"/>
              <a:t>dokazima. Obuka će pružiti pravne i praktične podatke o materiji i </a:t>
            </a:r>
            <a:r>
              <a:rPr lang="hr-HR" dirty="0" smtClean="0"/>
              <a:t>koncentrisaće se </a:t>
            </a:r>
            <a:r>
              <a:rPr lang="hr-HR" dirty="0"/>
              <a:t>na to kako ti problemi </a:t>
            </a:r>
            <a:r>
              <a:rPr lang="hr-HR" dirty="0" smtClean="0"/>
              <a:t>utiču </a:t>
            </a:r>
            <a:r>
              <a:rPr lang="hr-HR" dirty="0"/>
              <a:t>na svakodnevni rad delegata</a:t>
            </a:r>
            <a:r>
              <a:rPr lang="en-GB" dirty="0"/>
              <a:t>.</a:t>
            </a:r>
          </a:p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205167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 smtClean="0"/>
              <a:t>Raspored obuke trebalo bi u </a:t>
            </a:r>
            <a:r>
              <a:rPr lang="hr-HR" dirty="0"/>
              <a:t>ovom trenutku </a:t>
            </a:r>
            <a:r>
              <a:rPr lang="hr-HR" dirty="0" smtClean="0"/>
              <a:t>da se objasni </a:t>
            </a:r>
            <a:r>
              <a:rPr lang="hr-HR" dirty="0"/>
              <a:t>studentima. </a:t>
            </a:r>
            <a:r>
              <a:rPr lang="hr-HR" dirty="0" smtClean="0"/>
              <a:t>To </a:t>
            </a:r>
            <a:r>
              <a:rPr lang="hr-HR" dirty="0"/>
              <a:t>bi trebalo </a:t>
            </a:r>
            <a:r>
              <a:rPr lang="hr-HR" dirty="0" smtClean="0"/>
              <a:t>da uključuje vreme </a:t>
            </a:r>
            <a:r>
              <a:rPr lang="hr-HR" dirty="0"/>
              <a:t>obuke, </a:t>
            </a:r>
            <a:r>
              <a:rPr lang="hr-HR" dirty="0" smtClean="0"/>
              <a:t>pauze </a:t>
            </a:r>
            <a:r>
              <a:rPr lang="hr-HR" dirty="0"/>
              <a:t>za ručak </a:t>
            </a:r>
            <a:r>
              <a:rPr lang="hr-HR" dirty="0" smtClean="0"/>
              <a:t>i </a:t>
            </a:r>
            <a:r>
              <a:rPr lang="hr-HR" dirty="0"/>
              <a:t>druga pitanja i kratak opis svake sesije. Uključivanje ili isključivanje bilo koje </a:t>
            </a:r>
            <a:r>
              <a:rPr lang="hr-HR" dirty="0" smtClean="0"/>
              <a:t>procene </a:t>
            </a:r>
            <a:r>
              <a:rPr lang="hr-HR" dirty="0"/>
              <a:t>trebalo bi </a:t>
            </a:r>
            <a:r>
              <a:rPr lang="hr-HR" dirty="0" smtClean="0"/>
              <a:t>da se obavi </a:t>
            </a:r>
            <a:r>
              <a:rPr lang="hr-HR" dirty="0"/>
              <a:t>u ovoj fazi. Ako postoji </a:t>
            </a:r>
            <a:r>
              <a:rPr lang="hr-HR" dirty="0" smtClean="0"/>
              <a:t>procena</a:t>
            </a:r>
            <a:r>
              <a:rPr lang="hr-HR" dirty="0"/>
              <a:t>, trebalo bi </a:t>
            </a:r>
            <a:r>
              <a:rPr lang="hr-HR" dirty="0" smtClean="0"/>
              <a:t>da bude</a:t>
            </a:r>
            <a:r>
              <a:rPr lang="hr-HR" baseline="0" dirty="0" smtClean="0"/>
              <a:t> </a:t>
            </a:r>
            <a:r>
              <a:rPr lang="hr-HR" dirty="0" smtClean="0"/>
              <a:t>detaljno objašnjena i da uključuje </a:t>
            </a:r>
            <a:r>
              <a:rPr lang="hr-HR" dirty="0"/>
              <a:t>očekivanja studenata u </a:t>
            </a:r>
            <a:r>
              <a:rPr lang="hr-HR" dirty="0" smtClean="0"/>
              <a:t>smislu učenja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392516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Instruktor bi 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trebalo</a:t>
            </a:r>
            <a:r>
              <a:rPr lang="hr-HR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učesnicima da </a:t>
            </a:r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priliku da postave 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sva pitanja </a:t>
            </a:r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koja imaju u vezi 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 lekcijom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sz="12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Pra</a:t>
            </a:r>
            <a:r>
              <a:rPr lang="hr-H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ktične </a:t>
            </a:r>
            <a:r>
              <a:rPr lang="hr-H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vežbe </a:t>
            </a:r>
            <a:r>
              <a:rPr lang="hr-H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(ako su </a:t>
            </a:r>
            <a:r>
              <a:rPr lang="hr-H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primenjive</a:t>
            </a: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Jedine praktične 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vežbe </a:t>
            </a:r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 ovoj sesiji su 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uvođenje </a:t>
            </a:r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studenata i 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instruktora, a zahtevi </a:t>
            </a:r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 ovo su </a:t>
            </a:r>
            <a:r>
              <a:rPr lang="hr-H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predstavljeni </a:t>
            </a:r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 prethodnom odlomku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hr-H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Provera </a:t>
            </a:r>
            <a:r>
              <a:rPr lang="hr-HR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znanja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 ovoj sesiji ne </a:t>
            </a:r>
            <a:r>
              <a:rPr lang="hr-HR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postoji </a:t>
            </a:r>
            <a:r>
              <a:rPr lang="hr-HR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provera </a:t>
            </a:r>
            <a:r>
              <a:rPr lang="hr-H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znanja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04A11-3BA0-4461-A1C5-454F02F9540C}" type="slidenum">
              <a:rPr lang="en-GB" smtClean="0"/>
              <a:pPr/>
              <a:t>9</a:t>
            </a:fld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10/8/2017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10/8/2017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10/8/2017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10/8/2017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10/8/2017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10/8/2017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10/8/2017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10/8/2017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10/8/2017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10/8/2017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10/8/2017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93875C-D206-EB44-B59F-1EDFAD2C5F06}" type="datetimeFigureOut">
              <a:rPr lang="en-US" smtClean="0"/>
              <a:pPr/>
              <a:t>10/8/2017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F1BBC2-C6C1-6D4F-9D3D-8F3A1589EE8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-10842.html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hr-HR" dirty="0"/>
              <a:t>Uvodna obuka o </a:t>
            </a:r>
            <a:r>
              <a:rPr lang="en-GB" dirty="0" err="1" smtClean="0"/>
              <a:t>sajber</a:t>
            </a:r>
            <a:r>
              <a:rPr lang="en-GB" dirty="0" smtClean="0"/>
              <a:t> </a:t>
            </a:r>
            <a:r>
              <a:rPr lang="en-GB" dirty="0" err="1" smtClean="0"/>
              <a:t>kriminalu</a:t>
            </a:r>
            <a:r>
              <a:rPr lang="hr-HR" dirty="0" smtClean="0"/>
              <a:t>, elektron</a:t>
            </a:r>
            <a:r>
              <a:rPr lang="en-GB" dirty="0" smtClean="0"/>
              <a:t>skim</a:t>
            </a:r>
            <a:r>
              <a:rPr lang="hr-HR" dirty="0" smtClean="0"/>
              <a:t> </a:t>
            </a:r>
            <a:r>
              <a:rPr lang="hr-HR" dirty="0"/>
              <a:t>dokazima i prihodima od </a:t>
            </a:r>
            <a:r>
              <a:rPr lang="en-GB" dirty="0" smtClean="0"/>
              <a:t>internet </a:t>
            </a:r>
            <a:r>
              <a:rPr lang="en-GB" dirty="0" err="1" smtClean="0"/>
              <a:t>kriminala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599" y="4533900"/>
            <a:ext cx="6400800" cy="1752600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Ses</a:t>
            </a:r>
            <a:r>
              <a:rPr lang="hr-HR" dirty="0">
                <a:solidFill>
                  <a:schemeClr val="bg1">
                    <a:lumMod val="65000"/>
                  </a:schemeClr>
                </a:solidFill>
              </a:rPr>
              <a:t>ija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1.1.1</a:t>
            </a:r>
          </a:p>
          <a:p>
            <a:r>
              <a:rPr lang="hr-HR" dirty="0">
                <a:solidFill>
                  <a:schemeClr val="bg1">
                    <a:lumMod val="65000"/>
                  </a:schemeClr>
                </a:solidFill>
              </a:rPr>
              <a:t>Otvaranje obuke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9525" y="-22225"/>
            <a:ext cx="1322388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3"/>
          <p:cNvSpPr txBox="1">
            <a:spLocks noChangeArrowheads="1"/>
          </p:cNvSpPr>
          <p:nvPr/>
        </p:nvSpPr>
        <p:spPr bwMode="auto">
          <a:xfrm>
            <a:off x="1258888" y="-33338"/>
            <a:ext cx="3817937" cy="126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b="1" dirty="0">
                <a:solidFill>
                  <a:schemeClr val="bg1"/>
                </a:solidFill>
                <a:latin typeface="Arial Narrow" pitchFamily="34" charset="0"/>
              </a:rPr>
              <a:t>iPROCEEDS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b="1" dirty="0">
                <a:solidFill>
                  <a:schemeClr val="bg1"/>
                </a:solidFill>
              </a:rPr>
              <a:t>Proje</a:t>
            </a:r>
            <a:r>
              <a:rPr lang="hr-HR" altLang="en-US" sz="1400" b="1" dirty="0">
                <a:solidFill>
                  <a:schemeClr val="bg1"/>
                </a:solidFill>
              </a:rPr>
              <a:t>kt o ciljanju prihoda od zločina na internetu u Jugoistočnoj Europi i Turskoj</a:t>
            </a:r>
            <a:endParaRPr lang="en-US" altLang="en-US" sz="1400" dirty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6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13" name="Picture 8" descr="http://www.coe.int/documents/16695/995226/Funded+EU%2BCOE+-+Implemented+COE+dark+background.png/643b8f9d-517b-4fad-82f4-488bde2625b0?t=1375371137000?t=137537113700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88913"/>
            <a:ext cx="4087813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70952"/>
          </a:xfrm>
        </p:spPr>
        <p:txBody>
          <a:bodyPr/>
          <a:lstStyle/>
          <a:p>
            <a:r>
              <a:rPr lang="hr-HR" b="1" dirty="0"/>
              <a:t>Zdravlje i </a:t>
            </a:r>
            <a:r>
              <a:rPr lang="hr-HR" b="1" dirty="0" smtClean="0"/>
              <a:t>bezbednost</a:t>
            </a:r>
            <a:endParaRPr lang="hr-HR" b="1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55650"/>
            <a:ext cx="8229600" cy="452596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hr-HR" sz="3600" dirty="0"/>
              <a:t>Izlazi za hitne slučajeve</a:t>
            </a:r>
            <a:endParaRPr lang="en-GB" sz="3600" dirty="0"/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hr-HR" sz="3600" dirty="0" smtClean="0"/>
              <a:t>Alarm za požar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hr-HR" sz="3600" dirty="0" smtClean="0"/>
              <a:t>Toalet </a:t>
            </a:r>
            <a:endParaRPr lang="en-GB" sz="3600" dirty="0"/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hr-HR" sz="3600" dirty="0"/>
              <a:t>Pušenje</a:t>
            </a:r>
            <a:endParaRPr lang="en-GB" sz="3600" dirty="0"/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GB" sz="3600" dirty="0"/>
              <a:t>Mobil</a:t>
            </a:r>
            <a:r>
              <a:rPr lang="hr-HR" sz="3600" dirty="0"/>
              <a:t>ni telefoni i dojavljivači</a:t>
            </a:r>
            <a:endParaRPr lang="en-GB" sz="3600" dirty="0"/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hr-HR" sz="3600" dirty="0" smtClean="0"/>
              <a:t>Pauze </a:t>
            </a:r>
            <a:r>
              <a:rPr lang="hr-HR" sz="3600" dirty="0" smtClean="0"/>
              <a:t>za kafu </a:t>
            </a:r>
            <a:r>
              <a:rPr lang="hr-HR" sz="3600" dirty="0"/>
              <a:t>i ručak</a:t>
            </a:r>
            <a:endParaRPr lang="en-GB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5437" y="1625600"/>
            <a:ext cx="2260600" cy="359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32568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3116"/>
          </a:xfrm>
        </p:spPr>
        <p:txBody>
          <a:bodyPr/>
          <a:lstStyle/>
          <a:p>
            <a:r>
              <a:rPr lang="en-US" b="1" dirty="0"/>
              <a:t> </a:t>
            </a:r>
            <a:r>
              <a:rPr lang="hr-HR" b="1" dirty="0"/>
              <a:t>Pozadina obuke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7754"/>
            <a:ext cx="8229600" cy="5504331"/>
          </a:xfrm>
        </p:spPr>
        <p:txBody>
          <a:bodyPr>
            <a:normAutofit/>
          </a:bodyPr>
          <a:lstStyle/>
          <a:p>
            <a:pPr marL="0" indent="12700" algn="just">
              <a:buNone/>
            </a:pPr>
            <a:r>
              <a:rPr lang="hr-HR" dirty="0"/>
              <a:t>Ova obuka </a:t>
            </a:r>
            <a:r>
              <a:rPr lang="hr-HR" dirty="0" smtClean="0"/>
              <a:t>kombinuje elemente </a:t>
            </a:r>
            <a:r>
              <a:rPr lang="hr-HR" dirty="0"/>
              <a:t>obuka </a:t>
            </a:r>
            <a:r>
              <a:rPr lang="hr-HR" dirty="0" smtClean="0"/>
              <a:t>Saveta Evrope </a:t>
            </a:r>
            <a:r>
              <a:rPr lang="hr-HR" dirty="0"/>
              <a:t>u jednom modulu. Naslov ove obuke je „Uvodna obuka o </a:t>
            </a:r>
            <a:r>
              <a:rPr lang="hr-HR" dirty="0" smtClean="0"/>
              <a:t>sajber kriminala, elektronskim </a:t>
            </a:r>
            <a:r>
              <a:rPr lang="hr-HR" dirty="0"/>
              <a:t>dokazima i zaradama od </a:t>
            </a:r>
            <a:r>
              <a:rPr lang="hr-HR" dirty="0" smtClean="0"/>
              <a:t>internet kriminala”</a:t>
            </a:r>
            <a:r>
              <a:rPr lang="en-GB" dirty="0"/>
              <a:t>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4396"/>
            <a:ext cx="8512512" cy="489176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hr-HR" sz="2800" dirty="0"/>
              <a:t>Na kraju ove sesije </a:t>
            </a:r>
            <a:r>
              <a:rPr lang="hr-HR" sz="2800" dirty="0" smtClean="0"/>
              <a:t>učesnići će moći</a:t>
            </a:r>
            <a:r>
              <a:rPr lang="en-US" sz="2800" dirty="0"/>
              <a:t>:</a:t>
            </a:r>
          </a:p>
          <a:p>
            <a:pPr lvl="0"/>
            <a:r>
              <a:rPr lang="hr-HR" sz="2600" dirty="0"/>
              <a:t>Raspraviti o </a:t>
            </a:r>
            <a:r>
              <a:rPr lang="hr-HR" sz="2600" dirty="0" smtClean="0"/>
              <a:t>ukupnim </a:t>
            </a:r>
            <a:r>
              <a:rPr lang="hr-HR" sz="2600" dirty="0"/>
              <a:t>ciljevima </a:t>
            </a:r>
            <a:r>
              <a:rPr lang="hr-HR" sz="2600" dirty="0" smtClean="0"/>
              <a:t>obuke</a:t>
            </a:r>
            <a:endParaRPr lang="en-GB" sz="2600" dirty="0"/>
          </a:p>
          <a:p>
            <a:pPr lvl="0"/>
            <a:r>
              <a:rPr lang="hr-HR" sz="2600" dirty="0"/>
              <a:t>Objasniti zašto je ova obuka </a:t>
            </a:r>
            <a:r>
              <a:rPr lang="hr-HR" sz="2600" dirty="0" smtClean="0"/>
              <a:t>neophodna</a:t>
            </a:r>
            <a:endParaRPr lang="en-GB" sz="2600" dirty="0"/>
          </a:p>
          <a:p>
            <a:pPr lvl="0"/>
            <a:r>
              <a:rPr lang="hr-HR" sz="2600" dirty="0"/>
              <a:t>Navesti </a:t>
            </a:r>
            <a:r>
              <a:rPr lang="hr-HR" sz="2600" dirty="0" smtClean="0"/>
              <a:t>delove rasporeda </a:t>
            </a:r>
            <a:r>
              <a:rPr lang="hr-HR" sz="2600" dirty="0"/>
              <a:t>i aktivnosti obuke</a:t>
            </a:r>
            <a:endParaRPr lang="en-GB" sz="2600" dirty="0"/>
          </a:p>
          <a:p>
            <a:pPr lvl="0"/>
            <a:r>
              <a:rPr lang="hr-HR" sz="2600" dirty="0"/>
              <a:t>Navesti procedure za </a:t>
            </a:r>
            <a:r>
              <a:rPr lang="hr-HR" sz="2600" dirty="0" smtClean="0"/>
              <a:t>zaštitu zdravlja </a:t>
            </a:r>
            <a:r>
              <a:rPr lang="hr-HR" sz="2600" dirty="0"/>
              <a:t>i </a:t>
            </a:r>
            <a:r>
              <a:rPr lang="hr-HR" sz="2600" dirty="0" smtClean="0"/>
              <a:t>bezbednost  na mestu održavanja obuke</a:t>
            </a:r>
            <a:endParaRPr lang="en-US" sz="2600" b="1" dirty="0"/>
          </a:p>
          <a:p>
            <a:pPr>
              <a:buFont typeface="Wingdings" charset="2"/>
              <a:buChar char="²"/>
            </a:pPr>
            <a:endParaRPr lang="en-US" sz="2600" dirty="0"/>
          </a:p>
          <a:p>
            <a:pPr>
              <a:buFont typeface="Wingdings" charset="2"/>
              <a:buChar char="²"/>
            </a:pPr>
            <a:endParaRPr lang="en-US" sz="26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3266"/>
          </a:xfrm>
        </p:spPr>
        <p:txBody>
          <a:bodyPr/>
          <a:lstStyle/>
          <a:p>
            <a:r>
              <a:rPr lang="hr-HR" b="1" dirty="0"/>
              <a:t>Ciljevi sesije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4940301"/>
            <a:ext cx="2704711" cy="179986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79833"/>
          </a:xfrm>
        </p:spPr>
        <p:txBody>
          <a:bodyPr>
            <a:normAutofit/>
          </a:bodyPr>
          <a:lstStyle/>
          <a:p>
            <a:r>
              <a:rPr lang="hr-HR" b="1" dirty="0"/>
              <a:t>Zašto je ova obuka nužna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5600"/>
            <a:ext cx="8229600" cy="4889500"/>
          </a:xfrm>
        </p:spPr>
        <p:txBody>
          <a:bodyPr>
            <a:normAutofit fontScale="92500" lnSpcReduction="10000"/>
          </a:bodyPr>
          <a:lstStyle/>
          <a:p>
            <a:pPr marL="0" indent="12700" algn="just">
              <a:buNone/>
            </a:pPr>
            <a:r>
              <a:rPr lang="hr-HR" dirty="0" smtClean="0"/>
              <a:t>Sudije </a:t>
            </a:r>
            <a:r>
              <a:rPr lang="hr-HR" dirty="0"/>
              <a:t>i </a:t>
            </a:r>
            <a:r>
              <a:rPr lang="hr-HR" dirty="0" smtClean="0"/>
              <a:t>tužioci </a:t>
            </a:r>
            <a:r>
              <a:rPr lang="hr-HR" dirty="0"/>
              <a:t>igraju važnu ulogu u istrazi </a:t>
            </a:r>
            <a:r>
              <a:rPr lang="hr-HR" dirty="0" smtClean="0"/>
              <a:t>i izricanju presude </a:t>
            </a:r>
            <a:r>
              <a:rPr lang="hr-HR" dirty="0"/>
              <a:t>pojedincima i grupama koji su </a:t>
            </a:r>
            <a:r>
              <a:rPr lang="hr-HR" dirty="0" smtClean="0"/>
              <a:t>izvršili krivična dela</a:t>
            </a:r>
            <a:r>
              <a:rPr lang="en-US" dirty="0" smtClean="0"/>
              <a:t>. </a:t>
            </a:r>
            <a:endParaRPr lang="en-US" dirty="0"/>
          </a:p>
          <a:p>
            <a:pPr marL="0" indent="12700" algn="just">
              <a:buNone/>
            </a:pPr>
            <a:r>
              <a:rPr lang="hr-HR" dirty="0"/>
              <a:t>S povećanim brojem incidenata u kojima </a:t>
            </a:r>
            <a:r>
              <a:rPr lang="hr-HR" dirty="0" smtClean="0"/>
              <a:t>krivična dela sadrže element </a:t>
            </a:r>
            <a:r>
              <a:rPr lang="hr-HR" dirty="0" smtClean="0"/>
              <a:t>sajber kriminala</a:t>
            </a:r>
            <a:r>
              <a:rPr lang="hr-HR" dirty="0" smtClean="0"/>
              <a:t> </a:t>
            </a:r>
            <a:r>
              <a:rPr lang="hr-HR" dirty="0"/>
              <a:t>ili </a:t>
            </a:r>
            <a:r>
              <a:rPr lang="hr-HR" dirty="0" smtClean="0"/>
              <a:t>elektronskih dokaza</a:t>
            </a:r>
            <a:r>
              <a:rPr lang="hr-HR" dirty="0"/>
              <a:t>, postoji potreba za tim da se </a:t>
            </a:r>
            <a:r>
              <a:rPr lang="hr-HR" dirty="0" smtClean="0"/>
              <a:t>sudije </a:t>
            </a:r>
            <a:r>
              <a:rPr lang="hr-HR" dirty="0"/>
              <a:t>i </a:t>
            </a:r>
            <a:r>
              <a:rPr lang="hr-HR" dirty="0" smtClean="0"/>
              <a:t>tužioci adekvatno obuče kako </a:t>
            </a:r>
            <a:r>
              <a:rPr lang="hr-HR" dirty="0"/>
              <a:t>bi shvatili prirodu ovih </a:t>
            </a:r>
            <a:r>
              <a:rPr lang="hr-HR" dirty="0" smtClean="0"/>
              <a:t>krivičnih dela </a:t>
            </a:r>
            <a:r>
              <a:rPr lang="hr-HR" dirty="0"/>
              <a:t>i kako bi bili </a:t>
            </a:r>
            <a:r>
              <a:rPr lang="hr-HR" dirty="0" smtClean="0"/>
              <a:t>svesni </a:t>
            </a:r>
            <a:r>
              <a:rPr lang="hr-HR" dirty="0"/>
              <a:t>zakona i instrumenata za međunarodnu </a:t>
            </a:r>
            <a:r>
              <a:rPr lang="hr-HR" dirty="0" smtClean="0"/>
              <a:t>saradnju koji su dostupni </a:t>
            </a:r>
            <a:r>
              <a:rPr lang="hr-HR" dirty="0"/>
              <a:t>za upravljanje slučajevima </a:t>
            </a:r>
            <a:r>
              <a:rPr lang="hr-HR" dirty="0" smtClean="0"/>
              <a:t>sajber kriminala</a:t>
            </a:r>
            <a:r>
              <a:rPr lang="en-US" dirty="0" smtClean="0"/>
              <a:t>.</a:t>
            </a:r>
            <a:endParaRPr lang="en-GB" dirty="0"/>
          </a:p>
          <a:p>
            <a:pPr algn="just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>
                <a:latin typeface="Calibri" charset="0"/>
                <a:ea typeface="MS PGothic" charset="0"/>
              </a:rPr>
              <a:t>Zašto je ova obuka </a:t>
            </a:r>
            <a:r>
              <a:rPr lang="hr-HR" dirty="0" smtClean="0">
                <a:latin typeface="Calibri" charset="0"/>
                <a:ea typeface="MS PGothic" charset="0"/>
              </a:rPr>
              <a:t>neophodna</a:t>
            </a:r>
            <a:r>
              <a:rPr lang="en-US" dirty="0" smtClean="0">
                <a:latin typeface="Calibri" charset="0"/>
                <a:ea typeface="MS PGothic" charset="0"/>
              </a:rPr>
              <a:t>?</a:t>
            </a:r>
            <a:endParaRPr lang="en-US" dirty="0">
              <a:latin typeface="Calibri" charset="0"/>
              <a:ea typeface="MS PGothic" charset="0"/>
            </a:endParaRPr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lnSpc>
                <a:spcPct val="90000"/>
              </a:lnSpc>
              <a:buNone/>
            </a:pPr>
            <a:r>
              <a:rPr lang="hr-HR" sz="2700" dirty="0">
                <a:latin typeface="Calibri" charset="0"/>
                <a:ea typeface="MS PGothic" charset="0"/>
              </a:rPr>
              <a:t>Povećana </a:t>
            </a:r>
            <a:r>
              <a:rPr lang="hr-HR" sz="2700" dirty="0" smtClean="0">
                <a:latin typeface="Calibri" charset="0"/>
                <a:ea typeface="MS PGothic" charset="0"/>
              </a:rPr>
              <a:t>upotreba </a:t>
            </a:r>
            <a:r>
              <a:rPr lang="hr-HR" sz="2700" dirty="0">
                <a:latin typeface="Calibri" charset="0"/>
                <a:ea typeface="MS PGothic" charset="0"/>
              </a:rPr>
              <a:t>tehnologije znači da će se u mnogim slučajevima u kojima se </a:t>
            </a:r>
            <a:r>
              <a:rPr lang="hr-HR" sz="2700" dirty="0" smtClean="0">
                <a:latin typeface="Calibri" charset="0"/>
                <a:ea typeface="MS PGothic" charset="0"/>
              </a:rPr>
              <a:t>sprovodi finansijska istraga ili istraga sajber kriminala, kriminalna aktivnost, predikatno krivično delo, prihodi od </a:t>
            </a:r>
            <a:r>
              <a:rPr lang="hr-HR" sz="2700" dirty="0">
                <a:latin typeface="Calibri" charset="0"/>
                <a:ea typeface="MS PGothic" charset="0"/>
              </a:rPr>
              <a:t>zločina i tipologije pranja novca preklapati sa </a:t>
            </a:r>
            <a:r>
              <a:rPr lang="hr-HR" sz="2700" dirty="0" smtClean="0">
                <a:latin typeface="Calibri" charset="0"/>
                <a:ea typeface="MS PGothic" charset="0"/>
              </a:rPr>
              <a:t>svetom sajber kriminala </a:t>
            </a:r>
            <a:r>
              <a:rPr lang="hr-HR" sz="2700" dirty="0">
                <a:latin typeface="Calibri" charset="0"/>
                <a:ea typeface="MS PGothic" charset="0"/>
              </a:rPr>
              <a:t>i </a:t>
            </a:r>
            <a:r>
              <a:rPr lang="hr-HR" sz="2700" dirty="0" smtClean="0">
                <a:latin typeface="Calibri" charset="0"/>
                <a:ea typeface="MS PGothic" charset="0"/>
              </a:rPr>
              <a:t>elektronskih </a:t>
            </a:r>
            <a:r>
              <a:rPr lang="hr-HR" sz="2700" dirty="0">
                <a:latin typeface="Calibri" charset="0"/>
                <a:ea typeface="MS PGothic" charset="0"/>
              </a:rPr>
              <a:t>dokaza</a:t>
            </a:r>
            <a:r>
              <a:rPr lang="en-US" sz="2700" dirty="0">
                <a:latin typeface="Calibri" charset="0"/>
                <a:ea typeface="MS PGothic" charset="0"/>
              </a:rPr>
              <a:t>.</a:t>
            </a:r>
          </a:p>
          <a:p>
            <a:pPr marL="0" indent="0" algn="just">
              <a:lnSpc>
                <a:spcPct val="90000"/>
              </a:lnSpc>
              <a:buNone/>
            </a:pPr>
            <a:endParaRPr lang="en-US" sz="2700" dirty="0">
              <a:latin typeface="Calibri" charset="0"/>
              <a:ea typeface="MS PGothic" charset="0"/>
            </a:endParaRPr>
          </a:p>
          <a:p>
            <a:pPr marL="0" indent="0" algn="just">
              <a:lnSpc>
                <a:spcPct val="90000"/>
              </a:lnSpc>
              <a:buNone/>
            </a:pPr>
            <a:r>
              <a:rPr lang="hr-HR" sz="2700" dirty="0" smtClean="0">
                <a:latin typeface="Calibri" charset="0"/>
                <a:ea typeface="MS PGothic" charset="0"/>
              </a:rPr>
              <a:t>Stoga je važno </a:t>
            </a:r>
            <a:r>
              <a:rPr lang="hr-HR" sz="2700" dirty="0">
                <a:latin typeface="Calibri" charset="0"/>
                <a:ea typeface="MS PGothic" charset="0"/>
              </a:rPr>
              <a:t>da oni </a:t>
            </a:r>
            <a:r>
              <a:rPr lang="hr-HR" sz="2700" dirty="0" smtClean="0">
                <a:latin typeface="Calibri" charset="0"/>
                <a:ea typeface="MS PGothic" charset="0"/>
              </a:rPr>
              <a:t>koji su odgovorni </a:t>
            </a:r>
            <a:r>
              <a:rPr lang="hr-HR" sz="2700" dirty="0">
                <a:latin typeface="Calibri" charset="0"/>
                <a:ea typeface="MS PGothic" charset="0"/>
              </a:rPr>
              <a:t>za istragu, tužbu i presudu u ovim predmetima </a:t>
            </a:r>
            <a:r>
              <a:rPr lang="hr-HR" sz="2700" dirty="0" smtClean="0">
                <a:latin typeface="Calibri" charset="0"/>
                <a:ea typeface="MS PGothic" charset="0"/>
              </a:rPr>
              <a:t>shvataju </a:t>
            </a:r>
            <a:r>
              <a:rPr lang="hr-HR" sz="2700" dirty="0">
                <a:latin typeface="Calibri" charset="0"/>
                <a:ea typeface="MS PGothic" charset="0"/>
              </a:rPr>
              <a:t>pojedinosti slučajeva </a:t>
            </a:r>
            <a:r>
              <a:rPr lang="hr-HR" sz="2700" dirty="0" smtClean="0">
                <a:latin typeface="Calibri" charset="0"/>
                <a:ea typeface="MS PGothic" charset="0"/>
              </a:rPr>
              <a:t>koji uključuju sajber </a:t>
            </a:r>
            <a:r>
              <a:rPr lang="hr-HR" sz="2700" dirty="0">
                <a:latin typeface="Calibri" charset="0"/>
                <a:ea typeface="MS PGothic" charset="0"/>
              </a:rPr>
              <a:t>i </a:t>
            </a:r>
            <a:r>
              <a:rPr lang="hr-HR" sz="2700" dirty="0" smtClean="0">
                <a:latin typeface="Calibri" charset="0"/>
                <a:ea typeface="MS PGothic" charset="0"/>
              </a:rPr>
              <a:t>finansijske elemente</a:t>
            </a:r>
            <a:r>
              <a:rPr lang="en-US" sz="2700" dirty="0" smtClean="0">
                <a:latin typeface="Calibri" charset="0"/>
                <a:ea typeface="MS PGothic" charset="0"/>
              </a:rPr>
              <a:t>. </a:t>
            </a:r>
            <a:endParaRPr lang="en-US" sz="2700" dirty="0">
              <a:latin typeface="Calibri" charset="0"/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673036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50877"/>
          </a:xfrm>
        </p:spPr>
        <p:txBody>
          <a:bodyPr/>
          <a:lstStyle/>
          <a:p>
            <a:r>
              <a:rPr lang="en-US" b="1" dirty="0"/>
              <a:t>C</a:t>
            </a:r>
            <a:r>
              <a:rPr lang="hr-HR" b="1" dirty="0"/>
              <a:t>ilj obuke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962"/>
            <a:ext cx="8229600" cy="536384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hr-HR" sz="3600" dirty="0"/>
              <a:t>Ova </a:t>
            </a:r>
            <a:r>
              <a:rPr lang="hr-HR" sz="3600" dirty="0" smtClean="0"/>
              <a:t>obuka je osmišljena tako da se sudijama </a:t>
            </a:r>
            <a:r>
              <a:rPr lang="hr-HR" sz="3600" dirty="0"/>
              <a:t>i </a:t>
            </a:r>
            <a:r>
              <a:rPr lang="hr-HR" sz="3600" dirty="0" smtClean="0"/>
              <a:t>tužiocima pruži uvodni nivo </a:t>
            </a:r>
            <a:r>
              <a:rPr lang="hr-HR" sz="3600" dirty="0"/>
              <a:t>znanja o </a:t>
            </a:r>
            <a:r>
              <a:rPr lang="hr-HR" sz="3600" dirty="0" smtClean="0"/>
              <a:t>sajber kriminalu, elektronskim </a:t>
            </a:r>
            <a:r>
              <a:rPr lang="hr-HR" sz="3600" dirty="0"/>
              <a:t>dokazima i </a:t>
            </a:r>
            <a:r>
              <a:rPr lang="hr-HR" sz="3600" dirty="0" smtClean="0"/>
              <a:t>prihodima od onlajn kriminala. </a:t>
            </a:r>
            <a:r>
              <a:rPr lang="hr-HR" sz="3600" dirty="0"/>
              <a:t>Obuka će pružiti pravne i praktične podatke o materiji i </a:t>
            </a:r>
            <a:r>
              <a:rPr lang="hr-HR" sz="3600" dirty="0" smtClean="0"/>
              <a:t>koncentrisaće se </a:t>
            </a:r>
            <a:r>
              <a:rPr lang="hr-HR" sz="3600" dirty="0"/>
              <a:t>na to kako ti problemi </a:t>
            </a:r>
            <a:r>
              <a:rPr lang="hr-HR" sz="3600" dirty="0" smtClean="0"/>
              <a:t>utiču </a:t>
            </a:r>
            <a:r>
              <a:rPr lang="hr-HR" sz="3600" dirty="0"/>
              <a:t>na svakodnevni rad delegata</a:t>
            </a:r>
            <a:r>
              <a:rPr lang="en-GB" sz="3600" dirty="0"/>
              <a:t>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b="1" dirty="0" smtClean="0"/>
              <a:t>Raspored </a:t>
            </a:r>
            <a:r>
              <a:rPr lang="hr-HR" b="1" dirty="0" smtClean="0"/>
              <a:t>obuke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r-HR" dirty="0" smtClean="0"/>
              <a:t>POTREBNO UNETI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Question Mark Clip Art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1357298"/>
            <a:ext cx="2857500" cy="28575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071802" y="4500570"/>
            <a:ext cx="21881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r-HR" sz="5400" b="1" dirty="0"/>
              <a:t>Pitanja</a:t>
            </a:r>
            <a:endParaRPr lang="en-GB" sz="54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3172</TotalTime>
  <Words>762</Words>
  <Application>Microsoft Office PowerPoint</Application>
  <PresentationFormat>On-screen Show (4:3)</PresentationFormat>
  <Paragraphs>66</Paragraphs>
  <Slides>9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Uvodna obuka o sajber kriminalu, elektronskim dokazima i prihodima od internet kriminala</vt:lpstr>
      <vt:lpstr>Zdravlje i bezbednost</vt:lpstr>
      <vt:lpstr> Pozadina obuke</vt:lpstr>
      <vt:lpstr>Ciljevi sesije</vt:lpstr>
      <vt:lpstr>Zašto je ova obuka nužna</vt:lpstr>
      <vt:lpstr>Zašto je ova obuka neophodna?</vt:lpstr>
      <vt:lpstr>Cilj obuke</vt:lpstr>
      <vt:lpstr>Raspored obuke</vt:lpstr>
      <vt:lpstr>Slide 9</vt:lpstr>
    </vt:vector>
  </TitlesOfParts>
  <Company>Technology Risk Limited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Introductory Cybercrime Training for Judges and Prosecutors</dc:title>
  <dc:creator>Nigel Jones</dc:creator>
  <cp:lastModifiedBy>Aleksandra</cp:lastModifiedBy>
  <cp:revision>57</cp:revision>
  <dcterms:created xsi:type="dcterms:W3CDTF">2012-01-27T12:20:24Z</dcterms:created>
  <dcterms:modified xsi:type="dcterms:W3CDTF">2017-10-08T09:52:44Z</dcterms:modified>
</cp:coreProperties>
</file>